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lassic Bold" charset="1" panose="00000800000000000000"/>
      <p:regular r:id="rId16"/>
    </p:embeddedFont>
    <p:embeddedFont>
      <p:font typeface="Lato Italics" charset="1" panose="020F0502020204030203"/>
      <p:regular r:id="rId17"/>
    </p:embeddedFont>
    <p:embeddedFont>
      <p:font typeface="Ubuntu Italics" charset="1" panose="020B05040306020A0204"/>
      <p:regular r:id="rId18"/>
    </p:embeddedFont>
    <p:embeddedFont>
      <p:font typeface="Lato" charset="1" panose="020F05020202040302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32.jpe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11" Target="../media/image48.png" Type="http://schemas.openxmlformats.org/officeDocument/2006/relationships/image"/><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jpeg" Type="http://schemas.openxmlformats.org/officeDocument/2006/relationships/image"/><Relationship Id="rId8"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2700000">
            <a:off x="12706162" y="6589795"/>
            <a:ext cx="4454394" cy="4292416"/>
          </a:xfrm>
          <a:custGeom>
            <a:avLst/>
            <a:gdLst/>
            <a:ahLst/>
            <a:cxnLst/>
            <a:rect r="r" b="b" t="t" l="l"/>
            <a:pathLst>
              <a:path h="4292416" w="4454394">
                <a:moveTo>
                  <a:pt x="0" y="0"/>
                </a:moveTo>
                <a:lnTo>
                  <a:pt x="4454395" y="0"/>
                </a:lnTo>
                <a:lnTo>
                  <a:pt x="4454395" y="4292416"/>
                </a:lnTo>
                <a:lnTo>
                  <a:pt x="0" y="42924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121438" y="1205178"/>
            <a:ext cx="14198893" cy="1962029"/>
          </a:xfrm>
          <a:custGeom>
            <a:avLst/>
            <a:gdLst/>
            <a:ahLst/>
            <a:cxnLst/>
            <a:rect r="r" b="b" t="t" l="l"/>
            <a:pathLst>
              <a:path h="1962029" w="14198893">
                <a:moveTo>
                  <a:pt x="0" y="1962029"/>
                </a:moveTo>
                <a:lnTo>
                  <a:pt x="14198893" y="1962029"/>
                </a:lnTo>
                <a:lnTo>
                  <a:pt x="14198893" y="0"/>
                </a:lnTo>
                <a:lnTo>
                  <a:pt x="0" y="0"/>
                </a:lnTo>
                <a:lnTo>
                  <a:pt x="0" y="196202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93316" y="1205178"/>
            <a:ext cx="21074633" cy="7876644"/>
          </a:xfrm>
          <a:custGeom>
            <a:avLst/>
            <a:gdLst/>
            <a:ahLst/>
            <a:cxnLst/>
            <a:rect r="r" b="b" t="t" l="l"/>
            <a:pathLst>
              <a:path h="7876644" w="21074633">
                <a:moveTo>
                  <a:pt x="0" y="0"/>
                </a:moveTo>
                <a:lnTo>
                  <a:pt x="21074632" y="0"/>
                </a:lnTo>
                <a:lnTo>
                  <a:pt x="21074632" y="7876644"/>
                </a:lnTo>
                <a:lnTo>
                  <a:pt x="0" y="7876644"/>
                </a:lnTo>
                <a:lnTo>
                  <a:pt x="0" y="0"/>
                </a:lnTo>
                <a:close/>
              </a:path>
            </a:pathLst>
          </a:custGeom>
          <a:blipFill>
            <a:blip r:embed="rId7"/>
            <a:stretch>
              <a:fillRect l="0" t="0" r="0" b="0"/>
            </a:stretch>
          </a:blipFill>
        </p:spPr>
      </p:sp>
      <p:sp>
        <p:nvSpPr>
          <p:cNvPr name="Freeform 6" id="6"/>
          <p:cNvSpPr/>
          <p:nvPr/>
        </p:nvSpPr>
        <p:spPr>
          <a:xfrm flipH="false" flipV="false" rot="0">
            <a:off x="-6930785" y="7085220"/>
            <a:ext cx="12312287" cy="1701334"/>
          </a:xfrm>
          <a:custGeom>
            <a:avLst/>
            <a:gdLst/>
            <a:ahLst/>
            <a:cxnLst/>
            <a:rect r="r" b="b" t="t" l="l"/>
            <a:pathLst>
              <a:path h="1701334" w="12312287">
                <a:moveTo>
                  <a:pt x="0" y="0"/>
                </a:moveTo>
                <a:lnTo>
                  <a:pt x="12312287" y="0"/>
                </a:lnTo>
                <a:lnTo>
                  <a:pt x="12312287" y="1701334"/>
                </a:lnTo>
                <a:lnTo>
                  <a:pt x="0" y="1701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099967">
            <a:off x="15615343" y="3270815"/>
            <a:ext cx="3287914" cy="3414694"/>
          </a:xfrm>
          <a:custGeom>
            <a:avLst/>
            <a:gdLst/>
            <a:ahLst/>
            <a:cxnLst/>
            <a:rect r="r" b="b" t="t" l="l"/>
            <a:pathLst>
              <a:path h="3414694" w="3287914">
                <a:moveTo>
                  <a:pt x="0" y="0"/>
                </a:moveTo>
                <a:lnTo>
                  <a:pt x="3287914" y="0"/>
                </a:lnTo>
                <a:lnTo>
                  <a:pt x="3287914" y="3414694"/>
                </a:lnTo>
                <a:lnTo>
                  <a:pt x="0" y="3414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960922">
            <a:off x="-109896" y="3858479"/>
            <a:ext cx="2351238" cy="2572341"/>
          </a:xfrm>
          <a:custGeom>
            <a:avLst/>
            <a:gdLst/>
            <a:ahLst/>
            <a:cxnLst/>
            <a:rect r="r" b="b" t="t" l="l"/>
            <a:pathLst>
              <a:path h="2572341" w="2351238">
                <a:moveTo>
                  <a:pt x="0" y="0"/>
                </a:moveTo>
                <a:lnTo>
                  <a:pt x="2351238" y="0"/>
                </a:lnTo>
                <a:lnTo>
                  <a:pt x="2351238" y="2572340"/>
                </a:lnTo>
                <a:lnTo>
                  <a:pt x="0" y="2572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684308">
            <a:off x="-378317" y="494076"/>
            <a:ext cx="3328563" cy="1422204"/>
          </a:xfrm>
          <a:custGeom>
            <a:avLst/>
            <a:gdLst/>
            <a:ahLst/>
            <a:cxnLst/>
            <a:rect r="r" b="b" t="t" l="l"/>
            <a:pathLst>
              <a:path h="1422204" w="3328563">
                <a:moveTo>
                  <a:pt x="0" y="0"/>
                </a:moveTo>
                <a:lnTo>
                  <a:pt x="3328563" y="0"/>
                </a:lnTo>
                <a:lnTo>
                  <a:pt x="3328563" y="1422204"/>
                </a:lnTo>
                <a:lnTo>
                  <a:pt x="0" y="14222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2530770" y="4051696"/>
            <a:ext cx="13226459" cy="1399961"/>
          </a:xfrm>
          <a:prstGeom prst="rect">
            <a:avLst/>
          </a:prstGeom>
        </p:spPr>
        <p:txBody>
          <a:bodyPr anchor="t" rtlCol="false" tIns="0" lIns="0" bIns="0" rIns="0">
            <a:spAutoFit/>
          </a:bodyPr>
          <a:lstStyle/>
          <a:p>
            <a:pPr algn="ctr">
              <a:lnSpc>
                <a:spcPts val="10784"/>
              </a:lnSpc>
            </a:pPr>
            <a:r>
              <a:rPr lang="en-US" sz="9985">
                <a:solidFill>
                  <a:srgbClr val="000000"/>
                </a:solidFill>
                <a:latin typeface="Montserrat Classic Bold"/>
              </a:rPr>
              <a:t>AQUAFEED</a:t>
            </a:r>
          </a:p>
        </p:txBody>
      </p:sp>
      <p:sp>
        <p:nvSpPr>
          <p:cNvPr name="TextBox 11" id="11"/>
          <p:cNvSpPr txBox="true"/>
          <p:nvPr/>
        </p:nvSpPr>
        <p:spPr>
          <a:xfrm rot="0">
            <a:off x="4583271" y="5548288"/>
            <a:ext cx="9121458" cy="812749"/>
          </a:xfrm>
          <a:prstGeom prst="rect">
            <a:avLst/>
          </a:prstGeom>
        </p:spPr>
        <p:txBody>
          <a:bodyPr anchor="t" rtlCol="false" tIns="0" lIns="0" bIns="0" rIns="0">
            <a:spAutoFit/>
          </a:bodyPr>
          <a:lstStyle/>
          <a:p>
            <a:pPr algn="ctr">
              <a:lnSpc>
                <a:spcPts val="6652"/>
              </a:lnSpc>
            </a:pPr>
            <a:r>
              <a:rPr lang="en-US" sz="4751">
                <a:solidFill>
                  <a:srgbClr val="000000"/>
                </a:solidFill>
                <a:latin typeface="Lato Italics"/>
              </a:rPr>
              <a:t>Presented By Group 17</a:t>
            </a:r>
          </a:p>
        </p:txBody>
      </p:sp>
      <p:sp>
        <p:nvSpPr>
          <p:cNvPr name="TextBox 12" id="12"/>
          <p:cNvSpPr txBox="true"/>
          <p:nvPr/>
        </p:nvSpPr>
        <p:spPr>
          <a:xfrm rot="0">
            <a:off x="4583271" y="3081465"/>
            <a:ext cx="9121458" cy="956895"/>
          </a:xfrm>
          <a:prstGeom prst="rect">
            <a:avLst/>
          </a:prstGeom>
        </p:spPr>
        <p:txBody>
          <a:bodyPr anchor="t" rtlCol="false" tIns="0" lIns="0" bIns="0" rIns="0">
            <a:spAutoFit/>
          </a:bodyPr>
          <a:lstStyle/>
          <a:p>
            <a:pPr algn="ctr">
              <a:lnSpc>
                <a:spcPts val="7632"/>
              </a:lnSpc>
            </a:pPr>
            <a:r>
              <a:rPr lang="en-US" sz="5451">
                <a:solidFill>
                  <a:srgbClr val="000000"/>
                </a:solidFill>
                <a:latin typeface="Ubuntu Italics"/>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true" flipV="false" rot="0">
            <a:off x="13962790" y="6499201"/>
            <a:ext cx="4584605" cy="2759099"/>
          </a:xfrm>
          <a:custGeom>
            <a:avLst/>
            <a:gdLst/>
            <a:ahLst/>
            <a:cxnLst/>
            <a:rect r="r" b="b" t="t" l="l"/>
            <a:pathLst>
              <a:path h="2759099" w="4584605">
                <a:moveTo>
                  <a:pt x="4584605" y="0"/>
                </a:moveTo>
                <a:lnTo>
                  <a:pt x="0" y="0"/>
                </a:lnTo>
                <a:lnTo>
                  <a:pt x="0" y="2759099"/>
                </a:lnTo>
                <a:lnTo>
                  <a:pt x="4584605" y="2759099"/>
                </a:lnTo>
                <a:lnTo>
                  <a:pt x="45846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554137" y="2694671"/>
            <a:ext cx="16230600" cy="4443127"/>
          </a:xfrm>
          <a:custGeom>
            <a:avLst/>
            <a:gdLst/>
            <a:ahLst/>
            <a:cxnLst/>
            <a:rect r="r" b="b" t="t" l="l"/>
            <a:pathLst>
              <a:path h="4443127" w="16230600">
                <a:moveTo>
                  <a:pt x="0" y="0"/>
                </a:moveTo>
                <a:lnTo>
                  <a:pt x="16230600" y="0"/>
                </a:lnTo>
                <a:lnTo>
                  <a:pt x="16230600" y="4443126"/>
                </a:lnTo>
                <a:lnTo>
                  <a:pt x="0" y="4443126"/>
                </a:lnTo>
                <a:lnTo>
                  <a:pt x="0" y="0"/>
                </a:lnTo>
                <a:close/>
              </a:path>
            </a:pathLst>
          </a:custGeom>
          <a:blipFill>
            <a:blip r:embed="rId5"/>
            <a:stretch>
              <a:fillRect l="0" t="0" r="0" b="0"/>
            </a:stretch>
          </a:blipFill>
        </p:spPr>
      </p:sp>
      <p:sp>
        <p:nvSpPr>
          <p:cNvPr name="TextBox 5" id="5"/>
          <p:cNvSpPr txBox="true"/>
          <p:nvPr/>
        </p:nvSpPr>
        <p:spPr>
          <a:xfrm rot="0">
            <a:off x="2977412" y="3796516"/>
            <a:ext cx="12333175" cy="1465915"/>
          </a:xfrm>
          <a:prstGeom prst="rect">
            <a:avLst/>
          </a:prstGeom>
        </p:spPr>
        <p:txBody>
          <a:bodyPr anchor="t" rtlCol="false" tIns="0" lIns="0" bIns="0" rIns="0">
            <a:spAutoFit/>
          </a:bodyPr>
          <a:lstStyle/>
          <a:p>
            <a:pPr algn="ctr">
              <a:lnSpc>
                <a:spcPts val="11215"/>
              </a:lnSpc>
            </a:pPr>
            <a:r>
              <a:rPr lang="en-US" sz="10385" spc="560">
                <a:solidFill>
                  <a:srgbClr val="FFFFFF"/>
                </a:solidFill>
                <a:latin typeface="Montserrat Classic Bold"/>
              </a:rPr>
              <a:t>THANK YOU</a:t>
            </a:r>
          </a:p>
        </p:txBody>
      </p:sp>
      <p:sp>
        <p:nvSpPr>
          <p:cNvPr name="Freeform 6" id="6"/>
          <p:cNvSpPr/>
          <p:nvPr/>
        </p:nvSpPr>
        <p:spPr>
          <a:xfrm flipH="false" flipV="false" rot="2541303">
            <a:off x="14400209" y="-2024147"/>
            <a:ext cx="6568857" cy="4926642"/>
          </a:xfrm>
          <a:custGeom>
            <a:avLst/>
            <a:gdLst/>
            <a:ahLst/>
            <a:cxnLst/>
            <a:rect r="r" b="b" t="t" l="l"/>
            <a:pathLst>
              <a:path h="4926642" w="6568857">
                <a:moveTo>
                  <a:pt x="0" y="0"/>
                </a:moveTo>
                <a:lnTo>
                  <a:pt x="6568856" y="0"/>
                </a:lnTo>
                <a:lnTo>
                  <a:pt x="6568856" y="4926642"/>
                </a:lnTo>
                <a:lnTo>
                  <a:pt x="0" y="492664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961183">
            <a:off x="-9008381" y="-8987022"/>
            <a:ext cx="14083357" cy="12428563"/>
          </a:xfrm>
          <a:custGeom>
            <a:avLst/>
            <a:gdLst/>
            <a:ahLst/>
            <a:cxnLst/>
            <a:rect r="r" b="b" t="t" l="l"/>
            <a:pathLst>
              <a:path h="12428563" w="14083357">
                <a:moveTo>
                  <a:pt x="0" y="0"/>
                </a:moveTo>
                <a:lnTo>
                  <a:pt x="14083357" y="0"/>
                </a:lnTo>
                <a:lnTo>
                  <a:pt x="14083357" y="12428562"/>
                </a:lnTo>
                <a:lnTo>
                  <a:pt x="0" y="12428562"/>
                </a:lnTo>
                <a:lnTo>
                  <a:pt x="0" y="0"/>
                </a:lnTo>
                <a:close/>
              </a:path>
            </a:pathLst>
          </a:custGeom>
          <a:blipFill>
            <a:blip r:embed="rId3"/>
            <a:stretch>
              <a:fillRect l="0" t="0" r="0" b="0"/>
            </a:stretch>
          </a:blipFill>
        </p:spPr>
      </p:sp>
      <p:sp>
        <p:nvSpPr>
          <p:cNvPr name="Freeform 4" id="4"/>
          <p:cNvSpPr/>
          <p:nvPr/>
        </p:nvSpPr>
        <p:spPr>
          <a:xfrm flipH="false" flipV="false" rot="0">
            <a:off x="-153722" y="8583763"/>
            <a:ext cx="1662026" cy="2087019"/>
          </a:xfrm>
          <a:custGeom>
            <a:avLst/>
            <a:gdLst/>
            <a:ahLst/>
            <a:cxnLst/>
            <a:rect r="r" b="b" t="t" l="l"/>
            <a:pathLst>
              <a:path h="2087019" w="1662026">
                <a:moveTo>
                  <a:pt x="0" y="0"/>
                </a:moveTo>
                <a:lnTo>
                  <a:pt x="1662026" y="0"/>
                </a:lnTo>
                <a:lnTo>
                  <a:pt x="1662026" y="2087018"/>
                </a:lnTo>
                <a:lnTo>
                  <a:pt x="0" y="208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63494">
            <a:off x="14772767" y="1973396"/>
            <a:ext cx="4973067" cy="2585995"/>
          </a:xfrm>
          <a:custGeom>
            <a:avLst/>
            <a:gdLst/>
            <a:ahLst/>
            <a:cxnLst/>
            <a:rect r="r" b="b" t="t" l="l"/>
            <a:pathLst>
              <a:path h="2585995" w="4973067">
                <a:moveTo>
                  <a:pt x="0" y="0"/>
                </a:moveTo>
                <a:lnTo>
                  <a:pt x="4973066" y="0"/>
                </a:lnTo>
                <a:lnTo>
                  <a:pt x="4973066" y="2585995"/>
                </a:lnTo>
                <a:lnTo>
                  <a:pt x="0" y="25859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080019" y="9258300"/>
            <a:ext cx="11995660" cy="4093519"/>
          </a:xfrm>
          <a:custGeom>
            <a:avLst/>
            <a:gdLst/>
            <a:ahLst/>
            <a:cxnLst/>
            <a:rect r="r" b="b" t="t" l="l"/>
            <a:pathLst>
              <a:path h="4093519" w="11995660">
                <a:moveTo>
                  <a:pt x="0" y="0"/>
                </a:moveTo>
                <a:lnTo>
                  <a:pt x="11995659" y="0"/>
                </a:lnTo>
                <a:lnTo>
                  <a:pt x="11995659" y="4093519"/>
                </a:lnTo>
                <a:lnTo>
                  <a:pt x="0" y="4093519"/>
                </a:lnTo>
                <a:lnTo>
                  <a:pt x="0" y="0"/>
                </a:lnTo>
                <a:close/>
              </a:path>
            </a:pathLst>
          </a:custGeom>
          <a:blipFill>
            <a:blip r:embed="rId8"/>
            <a:stretch>
              <a:fillRect l="0" t="0" r="0" b="0"/>
            </a:stretch>
          </a:blipFill>
        </p:spPr>
      </p:sp>
      <p:sp>
        <p:nvSpPr>
          <p:cNvPr name="TextBox 7" id="7"/>
          <p:cNvSpPr txBox="true"/>
          <p:nvPr/>
        </p:nvSpPr>
        <p:spPr>
          <a:xfrm rot="0">
            <a:off x="3719032" y="1672678"/>
            <a:ext cx="10849937"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CONTRIBUTORS</a:t>
            </a:r>
          </a:p>
        </p:txBody>
      </p:sp>
      <p:sp>
        <p:nvSpPr>
          <p:cNvPr name="TextBox 8" id="8"/>
          <p:cNvSpPr txBox="true"/>
          <p:nvPr/>
        </p:nvSpPr>
        <p:spPr>
          <a:xfrm rot="0">
            <a:off x="1268502" y="4118986"/>
            <a:ext cx="15750996" cy="3163304"/>
          </a:xfrm>
          <a:prstGeom prst="rect">
            <a:avLst/>
          </a:prstGeom>
        </p:spPr>
        <p:txBody>
          <a:bodyPr anchor="t" rtlCol="false" tIns="0" lIns="0" bIns="0" rIns="0">
            <a:spAutoFit/>
          </a:bodyPr>
          <a:lstStyle/>
          <a:p>
            <a:pPr algn="l" marL="1233091" indent="-616546" lvl="1">
              <a:lnSpc>
                <a:spcPts val="6168"/>
              </a:lnSpc>
              <a:buFont typeface="Arial"/>
              <a:buChar char="•"/>
            </a:pPr>
            <a:r>
              <a:rPr lang="en-US" sz="5711">
                <a:solidFill>
                  <a:srgbClr val="FFFFFF"/>
                </a:solidFill>
                <a:latin typeface="Lato"/>
              </a:rPr>
              <a:t>Yoel Dwi Miryano (2206059534)</a:t>
            </a:r>
          </a:p>
          <a:p>
            <a:pPr algn="l" marL="1233091" indent="-616546" lvl="1">
              <a:lnSpc>
                <a:spcPts val="6168"/>
              </a:lnSpc>
              <a:buFont typeface="Arial"/>
              <a:buChar char="•"/>
            </a:pPr>
            <a:r>
              <a:rPr lang="en-US" sz="5711">
                <a:solidFill>
                  <a:srgbClr val="FFFFFF"/>
                </a:solidFill>
                <a:latin typeface="Lato"/>
              </a:rPr>
              <a:t>Sharif Fatih Asad Masyhur (2206063014)</a:t>
            </a:r>
          </a:p>
          <a:p>
            <a:pPr algn="l" marL="1233091" indent="-616546" lvl="1">
              <a:lnSpc>
                <a:spcPts val="6168"/>
              </a:lnSpc>
              <a:buFont typeface="Arial"/>
              <a:buChar char="•"/>
            </a:pPr>
            <a:r>
              <a:rPr lang="en-US" sz="5711">
                <a:solidFill>
                  <a:srgbClr val="FFFFFF"/>
                </a:solidFill>
                <a:latin typeface="Lato"/>
              </a:rPr>
              <a:t>Sihombing Giovano Geraldo (2206059566)</a:t>
            </a:r>
          </a:p>
          <a:p>
            <a:pPr algn="l" marL="1233091" indent="-616546" lvl="1">
              <a:lnSpc>
                <a:spcPts val="6168"/>
              </a:lnSpc>
              <a:buFont typeface="Arial"/>
              <a:buChar char="•"/>
            </a:pPr>
            <a:r>
              <a:rPr lang="en-US" sz="5711">
                <a:solidFill>
                  <a:srgbClr val="FFFFFF"/>
                </a:solidFill>
                <a:latin typeface="Lato"/>
              </a:rPr>
              <a:t>Muhammad Lutfi Setiadi (2206059805)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3105258" y="2727096"/>
            <a:ext cx="11912606" cy="5981218"/>
          </a:xfrm>
          <a:custGeom>
            <a:avLst/>
            <a:gdLst/>
            <a:ahLst/>
            <a:cxnLst/>
            <a:rect r="r" b="b" t="t" l="l"/>
            <a:pathLst>
              <a:path h="5981218" w="11912606">
                <a:moveTo>
                  <a:pt x="0" y="0"/>
                </a:moveTo>
                <a:lnTo>
                  <a:pt x="11912607" y="0"/>
                </a:lnTo>
                <a:lnTo>
                  <a:pt x="11912607" y="5981218"/>
                </a:lnTo>
                <a:lnTo>
                  <a:pt x="0" y="5981218"/>
                </a:lnTo>
                <a:lnTo>
                  <a:pt x="0" y="0"/>
                </a:lnTo>
                <a:close/>
              </a:path>
            </a:pathLst>
          </a:custGeom>
          <a:blipFill>
            <a:blip r:embed="rId3"/>
            <a:stretch>
              <a:fillRect l="0" t="-29556" r="-1384" b="-48641"/>
            </a:stretch>
          </a:blipFill>
        </p:spPr>
      </p:sp>
      <p:sp>
        <p:nvSpPr>
          <p:cNvPr name="Freeform 4" id="4"/>
          <p:cNvSpPr/>
          <p:nvPr/>
        </p:nvSpPr>
        <p:spPr>
          <a:xfrm flipH="false" flipV="false" rot="0">
            <a:off x="14839135" y="8204358"/>
            <a:ext cx="2892290" cy="673115"/>
          </a:xfrm>
          <a:custGeom>
            <a:avLst/>
            <a:gdLst/>
            <a:ahLst/>
            <a:cxnLst/>
            <a:rect r="r" b="b" t="t" l="l"/>
            <a:pathLst>
              <a:path h="673115" w="2892290">
                <a:moveTo>
                  <a:pt x="0" y="0"/>
                </a:moveTo>
                <a:lnTo>
                  <a:pt x="2892290" y="0"/>
                </a:lnTo>
                <a:lnTo>
                  <a:pt x="2892290" y="673115"/>
                </a:lnTo>
                <a:lnTo>
                  <a:pt x="0" y="673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7442" y="3220040"/>
            <a:ext cx="2276613" cy="529830"/>
          </a:xfrm>
          <a:custGeom>
            <a:avLst/>
            <a:gdLst/>
            <a:ahLst/>
            <a:cxnLst/>
            <a:rect r="r" b="b" t="t" l="l"/>
            <a:pathLst>
              <a:path h="529830" w="2276613">
                <a:moveTo>
                  <a:pt x="0" y="0"/>
                </a:moveTo>
                <a:lnTo>
                  <a:pt x="2276613" y="0"/>
                </a:lnTo>
                <a:lnTo>
                  <a:pt x="2276613" y="529830"/>
                </a:lnTo>
                <a:lnTo>
                  <a:pt x="0" y="529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5053">
            <a:off x="578904" y="6605955"/>
            <a:ext cx="2246198" cy="1513742"/>
          </a:xfrm>
          <a:custGeom>
            <a:avLst/>
            <a:gdLst/>
            <a:ahLst/>
            <a:cxnLst/>
            <a:rect r="r" b="b" t="t" l="l"/>
            <a:pathLst>
              <a:path h="1513742" w="2246198">
                <a:moveTo>
                  <a:pt x="0" y="0"/>
                </a:moveTo>
                <a:lnTo>
                  <a:pt x="2246198" y="0"/>
                </a:lnTo>
                <a:lnTo>
                  <a:pt x="2246198" y="1513742"/>
                </a:lnTo>
                <a:lnTo>
                  <a:pt x="0" y="1513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736730">
            <a:off x="15984387" y="2240764"/>
            <a:ext cx="3196273" cy="4114800"/>
          </a:xfrm>
          <a:custGeom>
            <a:avLst/>
            <a:gdLst/>
            <a:ahLst/>
            <a:cxnLst/>
            <a:rect r="r" b="b" t="t" l="l"/>
            <a:pathLst>
              <a:path h="4114800" w="3196273">
                <a:moveTo>
                  <a:pt x="0" y="0"/>
                </a:moveTo>
                <a:lnTo>
                  <a:pt x="3196273" y="0"/>
                </a:lnTo>
                <a:lnTo>
                  <a:pt x="319627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448865" y="1272736"/>
            <a:ext cx="11390270" cy="1025750"/>
          </a:xfrm>
          <a:prstGeom prst="rect">
            <a:avLst/>
          </a:prstGeom>
        </p:spPr>
        <p:txBody>
          <a:bodyPr anchor="t" rtlCol="false" tIns="0" lIns="0" bIns="0" rIns="0">
            <a:spAutoFit/>
          </a:bodyPr>
          <a:lstStyle/>
          <a:p>
            <a:pPr algn="ctr">
              <a:lnSpc>
                <a:spcPts val="7890"/>
              </a:lnSpc>
            </a:pPr>
            <a:r>
              <a:rPr lang="en-US" sz="7306">
                <a:solidFill>
                  <a:srgbClr val="FFFFFF"/>
                </a:solidFill>
                <a:latin typeface="Montserrat Classic Bold"/>
              </a:rPr>
              <a:t>PROJECT OVERVIEW</a:t>
            </a:r>
          </a:p>
        </p:txBody>
      </p:sp>
      <p:sp>
        <p:nvSpPr>
          <p:cNvPr name="TextBox 9" id="9"/>
          <p:cNvSpPr txBox="true"/>
          <p:nvPr/>
        </p:nvSpPr>
        <p:spPr>
          <a:xfrm rot="0">
            <a:off x="3538783" y="2827820"/>
            <a:ext cx="11210435" cy="5443855"/>
          </a:xfrm>
          <a:prstGeom prst="rect">
            <a:avLst/>
          </a:prstGeom>
        </p:spPr>
        <p:txBody>
          <a:bodyPr anchor="t" rtlCol="false" tIns="0" lIns="0" bIns="0" rIns="0">
            <a:spAutoFit/>
          </a:bodyPr>
          <a:lstStyle/>
          <a:p>
            <a:pPr algn="l">
              <a:lnSpc>
                <a:spcPts val="3919"/>
              </a:lnSpc>
            </a:pPr>
            <a:r>
              <a:rPr lang="en-US" sz="2799">
                <a:solidFill>
                  <a:srgbClr val="000000"/>
                </a:solidFill>
                <a:latin typeface="Lato"/>
              </a:rPr>
              <a:t>Proyek "AquaFeed" menghadirkan pengumpan ikan otomatis yang menyederhanakan proses pemberian makan ikan secara rutin. Pengumpan ini memiliki tiga tombol untuk memilih durasi pemberian makan selama 2, 3, atau 4 detik. Setelah durasi dipilih, pengatur waktu akan memulai proses pemberian makan. Saat pengatur waktu mencapai nol, motor servo akan membuka wadah makanan sementara LED dan buzzer akan memberikan indikator visual dan audio. Waktu pemberian makan yang dipilih dan status operasional pengumpan akan ditampilkan secara langsung melalui display serial monitor. Tombol interupsi disediakan untuk menghentikan motor servo, sehingga program dapat kembali ke posisi semula.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1397577">
            <a:off x="-3521445" y="-855582"/>
            <a:ext cx="8290354" cy="3098520"/>
          </a:xfrm>
          <a:custGeom>
            <a:avLst/>
            <a:gdLst/>
            <a:ahLst/>
            <a:cxnLst/>
            <a:rect r="r" b="b" t="t" l="l"/>
            <a:pathLst>
              <a:path h="3098520" w="8290354">
                <a:moveTo>
                  <a:pt x="0" y="0"/>
                </a:moveTo>
                <a:lnTo>
                  <a:pt x="8290354" y="0"/>
                </a:lnTo>
                <a:lnTo>
                  <a:pt x="8290354" y="3098520"/>
                </a:lnTo>
                <a:lnTo>
                  <a:pt x="0" y="3098520"/>
                </a:lnTo>
                <a:lnTo>
                  <a:pt x="0" y="0"/>
                </a:lnTo>
                <a:close/>
              </a:path>
            </a:pathLst>
          </a:custGeom>
          <a:blipFill>
            <a:blip r:embed="rId3"/>
            <a:stretch>
              <a:fillRect l="0" t="0" r="0" b="0"/>
            </a:stretch>
          </a:blipFill>
        </p:spPr>
      </p:sp>
      <p:sp>
        <p:nvSpPr>
          <p:cNvPr name="Freeform 4" id="4"/>
          <p:cNvSpPr/>
          <p:nvPr/>
        </p:nvSpPr>
        <p:spPr>
          <a:xfrm flipH="false" flipV="false" rot="0">
            <a:off x="-2072474" y="8835716"/>
            <a:ext cx="4144949" cy="3843498"/>
          </a:xfrm>
          <a:custGeom>
            <a:avLst/>
            <a:gdLst/>
            <a:ahLst/>
            <a:cxnLst/>
            <a:rect r="r" b="b" t="t" l="l"/>
            <a:pathLst>
              <a:path h="3843498" w="4144949">
                <a:moveTo>
                  <a:pt x="0" y="0"/>
                </a:moveTo>
                <a:lnTo>
                  <a:pt x="4144948" y="0"/>
                </a:lnTo>
                <a:lnTo>
                  <a:pt x="4144948" y="3843498"/>
                </a:lnTo>
                <a:lnTo>
                  <a:pt x="0" y="3843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6763" y="3751095"/>
            <a:ext cx="3726922" cy="3726922"/>
          </a:xfrm>
          <a:custGeom>
            <a:avLst/>
            <a:gdLst/>
            <a:ahLst/>
            <a:cxnLst/>
            <a:rect r="r" b="b" t="t" l="l"/>
            <a:pathLst>
              <a:path h="3726922" w="3726922">
                <a:moveTo>
                  <a:pt x="0" y="0"/>
                </a:moveTo>
                <a:lnTo>
                  <a:pt x="3726922" y="0"/>
                </a:lnTo>
                <a:lnTo>
                  <a:pt x="3726922" y="3726922"/>
                </a:lnTo>
                <a:lnTo>
                  <a:pt x="0" y="3726922"/>
                </a:lnTo>
                <a:lnTo>
                  <a:pt x="0" y="0"/>
                </a:lnTo>
                <a:close/>
              </a:path>
            </a:pathLst>
          </a:custGeom>
          <a:blipFill>
            <a:blip r:embed="rId6"/>
            <a:stretch>
              <a:fillRect l="0" t="0" r="0" b="0"/>
            </a:stretch>
          </a:blipFill>
        </p:spPr>
      </p:sp>
      <p:sp>
        <p:nvSpPr>
          <p:cNvPr name="Freeform 6" id="6"/>
          <p:cNvSpPr/>
          <p:nvPr/>
        </p:nvSpPr>
        <p:spPr>
          <a:xfrm flipH="false" flipV="false" rot="0">
            <a:off x="6253818" y="3320042"/>
            <a:ext cx="1600679" cy="2003835"/>
          </a:xfrm>
          <a:custGeom>
            <a:avLst/>
            <a:gdLst/>
            <a:ahLst/>
            <a:cxnLst/>
            <a:rect r="r" b="b" t="t" l="l"/>
            <a:pathLst>
              <a:path h="2003835" w="1600679">
                <a:moveTo>
                  <a:pt x="0" y="0"/>
                </a:moveTo>
                <a:lnTo>
                  <a:pt x="1600679" y="0"/>
                </a:lnTo>
                <a:lnTo>
                  <a:pt x="1600679" y="2003835"/>
                </a:lnTo>
                <a:lnTo>
                  <a:pt x="0" y="2003835"/>
                </a:lnTo>
                <a:lnTo>
                  <a:pt x="0" y="0"/>
                </a:lnTo>
                <a:close/>
              </a:path>
            </a:pathLst>
          </a:custGeom>
          <a:blipFill>
            <a:blip r:embed="rId7"/>
            <a:stretch>
              <a:fillRect l="0" t="0" r="0" b="0"/>
            </a:stretch>
          </a:blipFill>
        </p:spPr>
      </p:sp>
      <p:sp>
        <p:nvSpPr>
          <p:cNvPr name="Freeform 7" id="7"/>
          <p:cNvSpPr/>
          <p:nvPr/>
        </p:nvSpPr>
        <p:spPr>
          <a:xfrm flipH="false" flipV="false" rot="0">
            <a:off x="9046097" y="5323877"/>
            <a:ext cx="3830257" cy="2999869"/>
          </a:xfrm>
          <a:custGeom>
            <a:avLst/>
            <a:gdLst/>
            <a:ahLst/>
            <a:cxnLst/>
            <a:rect r="r" b="b" t="t" l="l"/>
            <a:pathLst>
              <a:path h="2999869" w="3830257">
                <a:moveTo>
                  <a:pt x="0" y="0"/>
                </a:moveTo>
                <a:lnTo>
                  <a:pt x="3830256" y="0"/>
                </a:lnTo>
                <a:lnTo>
                  <a:pt x="3830256" y="2999869"/>
                </a:lnTo>
                <a:lnTo>
                  <a:pt x="0" y="2999869"/>
                </a:lnTo>
                <a:lnTo>
                  <a:pt x="0" y="0"/>
                </a:lnTo>
                <a:close/>
              </a:path>
            </a:pathLst>
          </a:custGeom>
          <a:blipFill>
            <a:blip r:embed="rId8"/>
            <a:stretch>
              <a:fillRect l="0" t="0" r="0" b="0"/>
            </a:stretch>
          </a:blipFill>
        </p:spPr>
      </p:sp>
      <p:sp>
        <p:nvSpPr>
          <p:cNvPr name="Freeform 8" id="8"/>
          <p:cNvSpPr/>
          <p:nvPr/>
        </p:nvSpPr>
        <p:spPr>
          <a:xfrm flipH="false" flipV="false" rot="0">
            <a:off x="9564214" y="2775901"/>
            <a:ext cx="2794021" cy="1959806"/>
          </a:xfrm>
          <a:custGeom>
            <a:avLst/>
            <a:gdLst/>
            <a:ahLst/>
            <a:cxnLst/>
            <a:rect r="r" b="b" t="t" l="l"/>
            <a:pathLst>
              <a:path h="1959806" w="2794021">
                <a:moveTo>
                  <a:pt x="0" y="0"/>
                </a:moveTo>
                <a:lnTo>
                  <a:pt x="2794022" y="0"/>
                </a:lnTo>
                <a:lnTo>
                  <a:pt x="2794022" y="1959806"/>
                </a:lnTo>
                <a:lnTo>
                  <a:pt x="0" y="1959806"/>
                </a:lnTo>
                <a:lnTo>
                  <a:pt x="0" y="0"/>
                </a:lnTo>
                <a:close/>
              </a:path>
            </a:pathLst>
          </a:custGeom>
          <a:blipFill>
            <a:blip r:embed="rId9"/>
            <a:stretch>
              <a:fillRect l="0" t="0" r="0" b="0"/>
            </a:stretch>
          </a:blipFill>
        </p:spPr>
      </p:sp>
      <p:sp>
        <p:nvSpPr>
          <p:cNvPr name="Freeform 9" id="9"/>
          <p:cNvSpPr/>
          <p:nvPr/>
        </p:nvSpPr>
        <p:spPr>
          <a:xfrm flipH="false" flipV="false" rot="0">
            <a:off x="5616550" y="5858312"/>
            <a:ext cx="2875216" cy="1619705"/>
          </a:xfrm>
          <a:custGeom>
            <a:avLst/>
            <a:gdLst/>
            <a:ahLst/>
            <a:cxnLst/>
            <a:rect r="r" b="b" t="t" l="l"/>
            <a:pathLst>
              <a:path h="1619705" w="2875216">
                <a:moveTo>
                  <a:pt x="0" y="0"/>
                </a:moveTo>
                <a:lnTo>
                  <a:pt x="2875215" y="0"/>
                </a:lnTo>
                <a:lnTo>
                  <a:pt x="2875215" y="1619705"/>
                </a:lnTo>
                <a:lnTo>
                  <a:pt x="0" y="1619705"/>
                </a:lnTo>
                <a:lnTo>
                  <a:pt x="0" y="0"/>
                </a:lnTo>
                <a:close/>
              </a:path>
            </a:pathLst>
          </a:custGeom>
          <a:blipFill>
            <a:blip r:embed="rId10"/>
            <a:stretch>
              <a:fillRect l="0" t="0" r="0" b="0"/>
            </a:stretch>
          </a:blipFill>
        </p:spPr>
      </p:sp>
      <p:sp>
        <p:nvSpPr>
          <p:cNvPr name="Freeform 10" id="10"/>
          <p:cNvSpPr/>
          <p:nvPr/>
        </p:nvSpPr>
        <p:spPr>
          <a:xfrm flipH="false" flipV="false" rot="0">
            <a:off x="13827399" y="4079335"/>
            <a:ext cx="3070442" cy="3070442"/>
          </a:xfrm>
          <a:custGeom>
            <a:avLst/>
            <a:gdLst/>
            <a:ahLst/>
            <a:cxnLst/>
            <a:rect r="r" b="b" t="t" l="l"/>
            <a:pathLst>
              <a:path h="3070442" w="3070442">
                <a:moveTo>
                  <a:pt x="0" y="0"/>
                </a:moveTo>
                <a:lnTo>
                  <a:pt x="3070442" y="0"/>
                </a:lnTo>
                <a:lnTo>
                  <a:pt x="3070442" y="3070442"/>
                </a:lnTo>
                <a:lnTo>
                  <a:pt x="0" y="3070442"/>
                </a:lnTo>
                <a:lnTo>
                  <a:pt x="0" y="0"/>
                </a:lnTo>
                <a:close/>
              </a:path>
            </a:pathLst>
          </a:custGeom>
          <a:blipFill>
            <a:blip r:embed="rId11"/>
            <a:stretch>
              <a:fillRect l="0" t="0" r="0" b="0"/>
            </a:stretch>
          </a:blipFill>
        </p:spPr>
      </p:sp>
      <p:sp>
        <p:nvSpPr>
          <p:cNvPr name="TextBox 11" id="11"/>
          <p:cNvSpPr txBox="true"/>
          <p:nvPr/>
        </p:nvSpPr>
        <p:spPr>
          <a:xfrm rot="0">
            <a:off x="4060218" y="527719"/>
            <a:ext cx="10720058"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HARDWARE TOOLS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14803191" y="7391465"/>
            <a:ext cx="3929731" cy="3200944"/>
          </a:xfrm>
          <a:custGeom>
            <a:avLst/>
            <a:gdLst/>
            <a:ahLst/>
            <a:cxnLst/>
            <a:rect r="r" b="b" t="t" l="l"/>
            <a:pathLst>
              <a:path h="3200944" w="3929731">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11420">
            <a:off x="-1194714" y="-718702"/>
            <a:ext cx="3256100" cy="2989692"/>
          </a:xfrm>
          <a:custGeom>
            <a:avLst/>
            <a:gdLst/>
            <a:ahLst/>
            <a:cxnLst/>
            <a:rect r="r" b="b" t="t" l="l"/>
            <a:pathLst>
              <a:path h="2989692" w="3256100">
                <a:moveTo>
                  <a:pt x="0" y="0"/>
                </a:moveTo>
                <a:lnTo>
                  <a:pt x="3256101" y="0"/>
                </a:lnTo>
                <a:lnTo>
                  <a:pt x="3256101" y="2989693"/>
                </a:lnTo>
                <a:lnTo>
                  <a:pt x="0" y="2989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541303">
            <a:off x="14924277" y="-2324622"/>
            <a:ext cx="6727447" cy="5045585"/>
          </a:xfrm>
          <a:custGeom>
            <a:avLst/>
            <a:gdLst/>
            <a:ahLst/>
            <a:cxnLst/>
            <a:rect r="r" b="b" t="t" l="l"/>
            <a:pathLst>
              <a:path h="5045585" w="6727447">
                <a:moveTo>
                  <a:pt x="0" y="0"/>
                </a:moveTo>
                <a:lnTo>
                  <a:pt x="6727446" y="0"/>
                </a:lnTo>
                <a:lnTo>
                  <a:pt x="6727446" y="5045585"/>
                </a:lnTo>
                <a:lnTo>
                  <a:pt x="0" y="5045585"/>
                </a:lnTo>
                <a:lnTo>
                  <a:pt x="0" y="0"/>
                </a:lnTo>
                <a:close/>
              </a:path>
            </a:pathLst>
          </a:custGeom>
          <a:blipFill>
            <a:blip r:embed="rId7"/>
            <a:stretch>
              <a:fillRect l="0" t="0" r="0" b="0"/>
            </a:stretch>
          </a:blipFill>
        </p:spPr>
      </p:sp>
      <p:sp>
        <p:nvSpPr>
          <p:cNvPr name="Freeform 6" id="6"/>
          <p:cNvSpPr/>
          <p:nvPr/>
        </p:nvSpPr>
        <p:spPr>
          <a:xfrm flipH="false" flipV="false" rot="0">
            <a:off x="2561099" y="2167083"/>
            <a:ext cx="1872207" cy="1872207"/>
          </a:xfrm>
          <a:custGeom>
            <a:avLst/>
            <a:gdLst/>
            <a:ahLst/>
            <a:cxnLst/>
            <a:rect r="r" b="b" t="t" l="l"/>
            <a:pathLst>
              <a:path h="1872207" w="1872207">
                <a:moveTo>
                  <a:pt x="0" y="0"/>
                </a:moveTo>
                <a:lnTo>
                  <a:pt x="1872207" y="0"/>
                </a:lnTo>
                <a:lnTo>
                  <a:pt x="1872207" y="1872207"/>
                </a:lnTo>
                <a:lnTo>
                  <a:pt x="0" y="1872207"/>
                </a:lnTo>
                <a:lnTo>
                  <a:pt x="0" y="0"/>
                </a:lnTo>
                <a:close/>
              </a:path>
            </a:pathLst>
          </a:custGeom>
          <a:blipFill>
            <a:blip r:embed="rId8"/>
            <a:stretch>
              <a:fillRect l="0" t="0" r="0" b="0"/>
            </a:stretch>
          </a:blipFill>
        </p:spPr>
      </p:sp>
      <p:sp>
        <p:nvSpPr>
          <p:cNvPr name="Freeform 7" id="7"/>
          <p:cNvSpPr/>
          <p:nvPr/>
        </p:nvSpPr>
        <p:spPr>
          <a:xfrm flipH="false" flipV="false" rot="0">
            <a:off x="2263677" y="4328691"/>
            <a:ext cx="2467051" cy="2055876"/>
          </a:xfrm>
          <a:custGeom>
            <a:avLst/>
            <a:gdLst/>
            <a:ahLst/>
            <a:cxnLst/>
            <a:rect r="r" b="b" t="t" l="l"/>
            <a:pathLst>
              <a:path h="2055876" w="2467051">
                <a:moveTo>
                  <a:pt x="0" y="0"/>
                </a:moveTo>
                <a:lnTo>
                  <a:pt x="2467051" y="0"/>
                </a:lnTo>
                <a:lnTo>
                  <a:pt x="2467051" y="2055876"/>
                </a:lnTo>
                <a:lnTo>
                  <a:pt x="0" y="2055876"/>
                </a:lnTo>
                <a:lnTo>
                  <a:pt x="0" y="0"/>
                </a:lnTo>
                <a:close/>
              </a:path>
            </a:pathLst>
          </a:custGeom>
          <a:blipFill>
            <a:blip r:embed="rId9"/>
            <a:stretch>
              <a:fillRect l="0" t="0" r="0" b="0"/>
            </a:stretch>
          </a:blipFill>
        </p:spPr>
      </p:sp>
      <p:sp>
        <p:nvSpPr>
          <p:cNvPr name="Freeform 8" id="8"/>
          <p:cNvSpPr/>
          <p:nvPr/>
        </p:nvSpPr>
        <p:spPr>
          <a:xfrm flipH="false" flipV="false" rot="0">
            <a:off x="2499336" y="6670317"/>
            <a:ext cx="1995732" cy="1995732"/>
          </a:xfrm>
          <a:custGeom>
            <a:avLst/>
            <a:gdLst/>
            <a:ahLst/>
            <a:cxnLst/>
            <a:rect r="r" b="b" t="t" l="l"/>
            <a:pathLst>
              <a:path h="1995732" w="1995732">
                <a:moveTo>
                  <a:pt x="0" y="0"/>
                </a:moveTo>
                <a:lnTo>
                  <a:pt x="1995733" y="0"/>
                </a:lnTo>
                <a:lnTo>
                  <a:pt x="1995733" y="1995732"/>
                </a:lnTo>
                <a:lnTo>
                  <a:pt x="0" y="1995732"/>
                </a:lnTo>
                <a:lnTo>
                  <a:pt x="0" y="0"/>
                </a:lnTo>
                <a:close/>
              </a:path>
            </a:pathLst>
          </a:custGeom>
          <a:blipFill>
            <a:blip r:embed="rId10"/>
            <a:stretch>
              <a:fillRect l="0" t="0" r="0" b="0"/>
            </a:stretch>
          </a:blipFill>
        </p:spPr>
      </p:sp>
      <p:sp>
        <p:nvSpPr>
          <p:cNvPr name="TextBox 9" id="9"/>
          <p:cNvSpPr txBox="true"/>
          <p:nvPr/>
        </p:nvSpPr>
        <p:spPr>
          <a:xfrm rot="0">
            <a:off x="3630693" y="559497"/>
            <a:ext cx="11026614" cy="1014605"/>
          </a:xfrm>
          <a:prstGeom prst="rect">
            <a:avLst/>
          </a:prstGeom>
        </p:spPr>
        <p:txBody>
          <a:bodyPr anchor="t" rtlCol="false" tIns="0" lIns="0" bIns="0" rIns="0">
            <a:spAutoFit/>
          </a:bodyPr>
          <a:lstStyle/>
          <a:p>
            <a:pPr algn="ctr">
              <a:lnSpc>
                <a:spcPts val="7776"/>
              </a:lnSpc>
            </a:pPr>
            <a:r>
              <a:rPr lang="en-US" sz="7200" spc="388">
                <a:solidFill>
                  <a:srgbClr val="FFFFFF"/>
                </a:solidFill>
                <a:latin typeface="Montserrat Classic Bold"/>
              </a:rPr>
              <a:t>ONLINE TOOLS</a:t>
            </a:r>
          </a:p>
        </p:txBody>
      </p:sp>
      <p:sp>
        <p:nvSpPr>
          <p:cNvPr name="TextBox 10" id="10"/>
          <p:cNvSpPr txBox="true"/>
          <p:nvPr/>
        </p:nvSpPr>
        <p:spPr>
          <a:xfrm rot="0">
            <a:off x="5871742" y="2370355"/>
            <a:ext cx="8230857" cy="1456137"/>
          </a:xfrm>
          <a:prstGeom prst="rect">
            <a:avLst/>
          </a:prstGeom>
        </p:spPr>
        <p:txBody>
          <a:bodyPr anchor="t" rtlCol="false" tIns="0" lIns="0" bIns="0" rIns="0">
            <a:spAutoFit/>
          </a:bodyPr>
          <a:lstStyle/>
          <a:p>
            <a:pPr algn="l">
              <a:lnSpc>
                <a:spcPts val="3814"/>
              </a:lnSpc>
            </a:pPr>
            <a:r>
              <a:rPr lang="en-US" sz="3178">
                <a:solidFill>
                  <a:srgbClr val="FFFFFF"/>
                </a:solidFill>
                <a:latin typeface="Lato"/>
              </a:rPr>
              <a:t>Menggunakan Wokwi untuk troubleshooting dan debugging program secara kolaboratif dan lebih mudah.</a:t>
            </a:r>
          </a:p>
        </p:txBody>
      </p:sp>
      <p:sp>
        <p:nvSpPr>
          <p:cNvPr name="TextBox 11" id="11"/>
          <p:cNvSpPr txBox="true"/>
          <p:nvPr/>
        </p:nvSpPr>
        <p:spPr>
          <a:xfrm rot="0">
            <a:off x="5871742" y="4623798"/>
            <a:ext cx="8230857" cy="1456137"/>
          </a:xfrm>
          <a:prstGeom prst="rect">
            <a:avLst/>
          </a:prstGeom>
        </p:spPr>
        <p:txBody>
          <a:bodyPr anchor="t" rtlCol="false" tIns="0" lIns="0" bIns="0" rIns="0">
            <a:spAutoFit/>
          </a:bodyPr>
          <a:lstStyle/>
          <a:p>
            <a:pPr algn="l">
              <a:lnSpc>
                <a:spcPts val="3814"/>
              </a:lnSpc>
            </a:pPr>
            <a:r>
              <a:rPr lang="en-US" sz="3178">
                <a:solidFill>
                  <a:srgbClr val="FFFFFF"/>
                </a:solidFill>
                <a:latin typeface="Lato"/>
              </a:rPr>
              <a:t>Menggunakan Arduino IDE untuk pengerjaan inti program menggunakan Assembly dan C++ untuk testing rangkaian.</a:t>
            </a:r>
          </a:p>
        </p:txBody>
      </p:sp>
      <p:sp>
        <p:nvSpPr>
          <p:cNvPr name="TextBox 12" id="12"/>
          <p:cNvSpPr txBox="true"/>
          <p:nvPr/>
        </p:nvSpPr>
        <p:spPr>
          <a:xfrm rot="0">
            <a:off x="5871742" y="6935352"/>
            <a:ext cx="8230857" cy="973933"/>
          </a:xfrm>
          <a:prstGeom prst="rect">
            <a:avLst/>
          </a:prstGeom>
        </p:spPr>
        <p:txBody>
          <a:bodyPr anchor="t" rtlCol="false" tIns="0" lIns="0" bIns="0" rIns="0">
            <a:spAutoFit/>
          </a:bodyPr>
          <a:lstStyle/>
          <a:p>
            <a:pPr algn="l">
              <a:lnSpc>
                <a:spcPts val="3814"/>
              </a:lnSpc>
            </a:pPr>
            <a:r>
              <a:rPr lang="en-US" sz="3178">
                <a:solidFill>
                  <a:srgbClr val="FFFFFF"/>
                </a:solidFill>
                <a:latin typeface="Lato"/>
              </a:rPr>
              <a:t>Menggunakan Google Docs untuk pengerjaan   laporan proyek secara kolaboratif.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2601186" y="-501334"/>
            <a:ext cx="5685230" cy="1002668"/>
          </a:xfrm>
          <a:custGeom>
            <a:avLst/>
            <a:gdLst/>
            <a:ahLst/>
            <a:cxnLst/>
            <a:rect r="r" b="b" t="t" l="l"/>
            <a:pathLst>
              <a:path h="1002668" w="5685230">
                <a:moveTo>
                  <a:pt x="0" y="0"/>
                </a:moveTo>
                <a:lnTo>
                  <a:pt x="5685230" y="0"/>
                </a:lnTo>
                <a:lnTo>
                  <a:pt x="5685230" y="1002668"/>
                </a:lnTo>
                <a:lnTo>
                  <a:pt x="0" y="1002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231102" y="1321630"/>
            <a:ext cx="3113669" cy="1222823"/>
          </a:xfrm>
          <a:custGeom>
            <a:avLst/>
            <a:gdLst/>
            <a:ahLst/>
            <a:cxnLst/>
            <a:rect r="r" b="b" t="t" l="l"/>
            <a:pathLst>
              <a:path h="1222823" w="3113669">
                <a:moveTo>
                  <a:pt x="3113669" y="0"/>
                </a:moveTo>
                <a:lnTo>
                  <a:pt x="0" y="0"/>
                </a:lnTo>
                <a:lnTo>
                  <a:pt x="0" y="1222823"/>
                </a:lnTo>
                <a:lnTo>
                  <a:pt x="3113669" y="1222823"/>
                </a:lnTo>
                <a:lnTo>
                  <a:pt x="31136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172206">
            <a:off x="14869276" y="294735"/>
            <a:ext cx="11763227" cy="4499434"/>
          </a:xfrm>
          <a:custGeom>
            <a:avLst/>
            <a:gdLst/>
            <a:ahLst/>
            <a:cxnLst/>
            <a:rect r="r" b="b" t="t" l="l"/>
            <a:pathLst>
              <a:path h="4499434" w="11763227">
                <a:moveTo>
                  <a:pt x="0" y="0"/>
                </a:moveTo>
                <a:lnTo>
                  <a:pt x="11763228" y="0"/>
                </a:lnTo>
                <a:lnTo>
                  <a:pt x="11763228" y="4499435"/>
                </a:lnTo>
                <a:lnTo>
                  <a:pt x="0" y="4499435"/>
                </a:lnTo>
                <a:lnTo>
                  <a:pt x="0" y="0"/>
                </a:lnTo>
                <a:close/>
              </a:path>
            </a:pathLst>
          </a:custGeom>
          <a:blipFill>
            <a:blip r:embed="rId7"/>
            <a:stretch>
              <a:fillRect l="0" t="0" r="0" b="0"/>
            </a:stretch>
          </a:blipFill>
        </p:spPr>
      </p:sp>
      <p:sp>
        <p:nvSpPr>
          <p:cNvPr name="Freeform 6" id="6"/>
          <p:cNvSpPr/>
          <p:nvPr/>
        </p:nvSpPr>
        <p:spPr>
          <a:xfrm flipH="false" flipV="false" rot="0">
            <a:off x="9586050" y="244775"/>
            <a:ext cx="6324589" cy="9843916"/>
          </a:xfrm>
          <a:custGeom>
            <a:avLst/>
            <a:gdLst/>
            <a:ahLst/>
            <a:cxnLst/>
            <a:rect r="r" b="b" t="t" l="l"/>
            <a:pathLst>
              <a:path h="9843916" w="6324589">
                <a:moveTo>
                  <a:pt x="0" y="0"/>
                </a:moveTo>
                <a:lnTo>
                  <a:pt x="6324589" y="0"/>
                </a:lnTo>
                <a:lnTo>
                  <a:pt x="6324589" y="9843916"/>
                </a:lnTo>
                <a:lnTo>
                  <a:pt x="0" y="9843916"/>
                </a:lnTo>
                <a:lnTo>
                  <a:pt x="0" y="0"/>
                </a:lnTo>
                <a:close/>
              </a:path>
            </a:pathLst>
          </a:custGeom>
          <a:blipFill>
            <a:blip r:embed="rId8"/>
            <a:stretch>
              <a:fillRect l="0" t="0" r="0" b="0"/>
            </a:stretch>
          </a:blipFill>
        </p:spPr>
      </p:sp>
      <p:sp>
        <p:nvSpPr>
          <p:cNvPr name="TextBox 7" id="7"/>
          <p:cNvSpPr txBox="true"/>
          <p:nvPr/>
        </p:nvSpPr>
        <p:spPr>
          <a:xfrm rot="0">
            <a:off x="1325733" y="4642519"/>
            <a:ext cx="6960683"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3355098" y="-501334"/>
            <a:ext cx="5685230" cy="1002668"/>
          </a:xfrm>
          <a:custGeom>
            <a:avLst/>
            <a:gdLst/>
            <a:ahLst/>
            <a:cxnLst/>
            <a:rect r="r" b="b" t="t" l="l"/>
            <a:pathLst>
              <a:path h="1002668" w="5685230">
                <a:moveTo>
                  <a:pt x="0" y="0"/>
                </a:moveTo>
                <a:lnTo>
                  <a:pt x="5685230" y="0"/>
                </a:lnTo>
                <a:lnTo>
                  <a:pt x="5685230" y="1002668"/>
                </a:lnTo>
                <a:lnTo>
                  <a:pt x="0" y="1002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512483" y="9675589"/>
            <a:ext cx="3113669" cy="1222823"/>
          </a:xfrm>
          <a:custGeom>
            <a:avLst/>
            <a:gdLst/>
            <a:ahLst/>
            <a:cxnLst/>
            <a:rect r="r" b="b" t="t" l="l"/>
            <a:pathLst>
              <a:path h="1222823" w="3113669">
                <a:moveTo>
                  <a:pt x="3113669" y="0"/>
                </a:moveTo>
                <a:lnTo>
                  <a:pt x="0" y="0"/>
                </a:lnTo>
                <a:lnTo>
                  <a:pt x="0" y="1222822"/>
                </a:lnTo>
                <a:lnTo>
                  <a:pt x="3113669" y="1222822"/>
                </a:lnTo>
                <a:lnTo>
                  <a:pt x="31136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172206">
            <a:off x="14869276" y="294735"/>
            <a:ext cx="11763227" cy="4499434"/>
          </a:xfrm>
          <a:custGeom>
            <a:avLst/>
            <a:gdLst/>
            <a:ahLst/>
            <a:cxnLst/>
            <a:rect r="r" b="b" t="t" l="l"/>
            <a:pathLst>
              <a:path h="4499434" w="11763227">
                <a:moveTo>
                  <a:pt x="0" y="0"/>
                </a:moveTo>
                <a:lnTo>
                  <a:pt x="11763228" y="0"/>
                </a:lnTo>
                <a:lnTo>
                  <a:pt x="11763228" y="4499435"/>
                </a:lnTo>
                <a:lnTo>
                  <a:pt x="0" y="4499435"/>
                </a:lnTo>
                <a:lnTo>
                  <a:pt x="0" y="0"/>
                </a:lnTo>
                <a:close/>
              </a:path>
            </a:pathLst>
          </a:custGeom>
          <a:blipFill>
            <a:blip r:embed="rId7"/>
            <a:stretch>
              <a:fillRect l="0" t="0" r="0" b="0"/>
            </a:stretch>
          </a:blipFill>
        </p:spPr>
      </p:sp>
      <p:sp>
        <p:nvSpPr>
          <p:cNvPr name="Freeform 6" id="6"/>
          <p:cNvSpPr/>
          <p:nvPr/>
        </p:nvSpPr>
        <p:spPr>
          <a:xfrm flipH="false" flipV="false" rot="-3736730">
            <a:off x="17334902" y="7200900"/>
            <a:ext cx="3196273" cy="4114800"/>
          </a:xfrm>
          <a:custGeom>
            <a:avLst/>
            <a:gdLst/>
            <a:ahLst/>
            <a:cxnLst/>
            <a:rect r="r" b="b" t="t" l="l"/>
            <a:pathLst>
              <a:path h="4114800" w="3196273">
                <a:moveTo>
                  <a:pt x="0" y="0"/>
                </a:moveTo>
                <a:lnTo>
                  <a:pt x="3196272" y="0"/>
                </a:lnTo>
                <a:lnTo>
                  <a:pt x="319627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546064" y="3343509"/>
            <a:ext cx="5822315" cy="4367722"/>
          </a:xfrm>
          <a:custGeom>
            <a:avLst/>
            <a:gdLst/>
            <a:ahLst/>
            <a:cxnLst/>
            <a:rect r="r" b="b" t="t" l="l"/>
            <a:pathLst>
              <a:path h="4367722" w="5822315">
                <a:moveTo>
                  <a:pt x="0" y="0"/>
                </a:moveTo>
                <a:lnTo>
                  <a:pt x="5822315" y="0"/>
                </a:lnTo>
                <a:lnTo>
                  <a:pt x="5822315" y="4367721"/>
                </a:lnTo>
                <a:lnTo>
                  <a:pt x="0" y="4367721"/>
                </a:lnTo>
                <a:lnTo>
                  <a:pt x="0" y="0"/>
                </a:lnTo>
                <a:close/>
              </a:path>
            </a:pathLst>
          </a:custGeom>
          <a:blipFill>
            <a:blip r:embed="rId10"/>
            <a:stretch>
              <a:fillRect l="0" t="0" r="0" b="0"/>
            </a:stretch>
          </a:blipFill>
        </p:spPr>
      </p:sp>
      <p:sp>
        <p:nvSpPr>
          <p:cNvPr name="Freeform 8" id="8"/>
          <p:cNvSpPr/>
          <p:nvPr/>
        </p:nvSpPr>
        <p:spPr>
          <a:xfrm flipH="false" flipV="false" rot="0">
            <a:off x="673618" y="2544453"/>
            <a:ext cx="9515642" cy="5631707"/>
          </a:xfrm>
          <a:custGeom>
            <a:avLst/>
            <a:gdLst/>
            <a:ahLst/>
            <a:cxnLst/>
            <a:rect r="r" b="b" t="t" l="l"/>
            <a:pathLst>
              <a:path h="5631707" w="9515642">
                <a:moveTo>
                  <a:pt x="0" y="0"/>
                </a:moveTo>
                <a:lnTo>
                  <a:pt x="9515642" y="0"/>
                </a:lnTo>
                <a:lnTo>
                  <a:pt x="9515642" y="5631706"/>
                </a:lnTo>
                <a:lnTo>
                  <a:pt x="0" y="5631706"/>
                </a:lnTo>
                <a:lnTo>
                  <a:pt x="0" y="0"/>
                </a:lnTo>
                <a:close/>
              </a:path>
            </a:pathLst>
          </a:custGeom>
          <a:blipFill>
            <a:blip r:embed="rId11"/>
            <a:stretch>
              <a:fillRect l="0" t="0" r="0" b="0"/>
            </a:stretch>
          </a:blipFill>
        </p:spPr>
      </p:sp>
      <p:sp>
        <p:nvSpPr>
          <p:cNvPr name="TextBox 9" id="9"/>
          <p:cNvSpPr txBox="true"/>
          <p:nvPr/>
        </p:nvSpPr>
        <p:spPr>
          <a:xfrm rot="0">
            <a:off x="2840984" y="206590"/>
            <a:ext cx="12606032" cy="1710896"/>
          </a:xfrm>
          <a:prstGeom prst="rect">
            <a:avLst/>
          </a:prstGeom>
        </p:spPr>
        <p:txBody>
          <a:bodyPr anchor="t" rtlCol="false" tIns="0" lIns="0" bIns="0" rIns="0">
            <a:spAutoFit/>
          </a:bodyPr>
          <a:lstStyle/>
          <a:p>
            <a:pPr algn="ctr">
              <a:lnSpc>
                <a:spcPts val="6672"/>
              </a:lnSpc>
            </a:pPr>
            <a:r>
              <a:rPr lang="en-US" sz="6178" spc="333">
                <a:solidFill>
                  <a:srgbClr val="FFFFFF"/>
                </a:solidFill>
                <a:latin typeface="Montserrat Classic Bold"/>
              </a:rPr>
              <a:t>RANGKAIAN PROTEUS DAN RANGKAIAN ASLI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1014890" y="0"/>
            <a:ext cx="3616295" cy="2472231"/>
          </a:xfrm>
          <a:custGeom>
            <a:avLst/>
            <a:gdLst/>
            <a:ahLst/>
            <a:cxnLst/>
            <a:rect r="r" b="b" t="t" l="l"/>
            <a:pathLst>
              <a:path h="2472231" w="3616295">
                <a:moveTo>
                  <a:pt x="0" y="0"/>
                </a:moveTo>
                <a:lnTo>
                  <a:pt x="3616295" y="0"/>
                </a:lnTo>
                <a:lnTo>
                  <a:pt x="3616295" y="2472231"/>
                </a:lnTo>
                <a:lnTo>
                  <a:pt x="0" y="24722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66580">
            <a:off x="16642727" y="7917994"/>
            <a:ext cx="2537152" cy="2057400"/>
          </a:xfrm>
          <a:custGeom>
            <a:avLst/>
            <a:gdLst/>
            <a:ahLst/>
            <a:cxnLst/>
            <a:rect r="r" b="b" t="t" l="l"/>
            <a:pathLst>
              <a:path h="2057400" w="2537152">
                <a:moveTo>
                  <a:pt x="0" y="0"/>
                </a:moveTo>
                <a:lnTo>
                  <a:pt x="2537153" y="0"/>
                </a:lnTo>
                <a:lnTo>
                  <a:pt x="25371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36695" y="5974834"/>
            <a:ext cx="3743845" cy="2808518"/>
          </a:xfrm>
          <a:custGeom>
            <a:avLst/>
            <a:gdLst/>
            <a:ahLst/>
            <a:cxnLst/>
            <a:rect r="r" b="b" t="t" l="l"/>
            <a:pathLst>
              <a:path h="2808518" w="3743845">
                <a:moveTo>
                  <a:pt x="0" y="0"/>
                </a:moveTo>
                <a:lnTo>
                  <a:pt x="3743846" y="0"/>
                </a:lnTo>
                <a:lnTo>
                  <a:pt x="3743846" y="2808518"/>
                </a:lnTo>
                <a:lnTo>
                  <a:pt x="0" y="2808518"/>
                </a:lnTo>
                <a:lnTo>
                  <a:pt x="0" y="0"/>
                </a:lnTo>
                <a:close/>
              </a:path>
            </a:pathLst>
          </a:custGeom>
          <a:blipFill>
            <a:blip r:embed="rId7"/>
            <a:stretch>
              <a:fillRect l="0" t="0" r="0" b="0"/>
            </a:stretch>
          </a:blipFill>
        </p:spPr>
      </p:sp>
      <p:sp>
        <p:nvSpPr>
          <p:cNvPr name="Freeform 6" id="6"/>
          <p:cNvSpPr/>
          <p:nvPr/>
        </p:nvSpPr>
        <p:spPr>
          <a:xfrm flipH="false" flipV="false" rot="0">
            <a:off x="1028700" y="1824769"/>
            <a:ext cx="6592432" cy="3667848"/>
          </a:xfrm>
          <a:custGeom>
            <a:avLst/>
            <a:gdLst/>
            <a:ahLst/>
            <a:cxnLst/>
            <a:rect r="r" b="b" t="t" l="l"/>
            <a:pathLst>
              <a:path h="3667848" w="6592432">
                <a:moveTo>
                  <a:pt x="0" y="0"/>
                </a:moveTo>
                <a:lnTo>
                  <a:pt x="6592432" y="0"/>
                </a:lnTo>
                <a:lnTo>
                  <a:pt x="6592432" y="3667848"/>
                </a:lnTo>
                <a:lnTo>
                  <a:pt x="0" y="3667848"/>
                </a:lnTo>
                <a:lnTo>
                  <a:pt x="0" y="0"/>
                </a:lnTo>
                <a:close/>
              </a:path>
            </a:pathLst>
          </a:custGeom>
          <a:blipFill>
            <a:blip r:embed="rId8"/>
            <a:stretch>
              <a:fillRect l="0" t="0" r="0" b="0"/>
            </a:stretch>
          </a:blipFill>
        </p:spPr>
      </p:sp>
      <p:sp>
        <p:nvSpPr>
          <p:cNvPr name="TextBox 7" id="7"/>
          <p:cNvSpPr txBox="true"/>
          <p:nvPr/>
        </p:nvSpPr>
        <p:spPr>
          <a:xfrm rot="0">
            <a:off x="4393661" y="210982"/>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GROUP RESULT</a:t>
            </a:r>
          </a:p>
        </p:txBody>
      </p:sp>
      <p:sp>
        <p:nvSpPr>
          <p:cNvPr name="TextBox 8" id="8"/>
          <p:cNvSpPr txBox="true"/>
          <p:nvPr/>
        </p:nvSpPr>
        <p:spPr>
          <a:xfrm rot="0">
            <a:off x="8491955" y="2964056"/>
            <a:ext cx="8230857" cy="4349362"/>
          </a:xfrm>
          <a:prstGeom prst="rect">
            <a:avLst/>
          </a:prstGeom>
        </p:spPr>
        <p:txBody>
          <a:bodyPr anchor="t" rtlCol="false" tIns="0" lIns="0" bIns="0" rIns="0">
            <a:spAutoFit/>
          </a:bodyPr>
          <a:lstStyle/>
          <a:p>
            <a:pPr algn="l">
              <a:lnSpc>
                <a:spcPts val="3814"/>
              </a:lnSpc>
            </a:pPr>
            <a:r>
              <a:rPr lang="en-US" sz="3178">
                <a:solidFill>
                  <a:srgbClr val="FFFFFF"/>
                </a:solidFill>
                <a:latin typeface="Lato"/>
              </a:rPr>
              <a:t>Contoh demo proyek AquaFeed saat disimulasikan dalam Proteus pada saat diinputkan tombol delay 4 detik. Setelah itu, motor servo akan beroperasi dan menyalakan LED serta buzzer untuk indikator visual memberi tahu bahwa program telah berjalan. Proses juga berjalan sama dengan rangkaian asli dengan proses yang mengikuti flowchart yang telah dijelaskan sebelumnya.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5090017" y="1817934"/>
            <a:ext cx="8104145" cy="618862"/>
          </a:xfrm>
          <a:custGeom>
            <a:avLst/>
            <a:gdLst/>
            <a:ahLst/>
            <a:cxnLst/>
            <a:rect r="r" b="b" t="t" l="l"/>
            <a:pathLst>
              <a:path h="618862" w="8104145">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93661" y="1440048"/>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CONCLUSION</a:t>
            </a:r>
          </a:p>
        </p:txBody>
      </p:sp>
      <p:sp>
        <p:nvSpPr>
          <p:cNvPr name="Freeform 5" id="5"/>
          <p:cNvSpPr/>
          <p:nvPr/>
        </p:nvSpPr>
        <p:spPr>
          <a:xfrm flipH="true" flipV="true" rot="-1092792">
            <a:off x="-909083" y="293568"/>
            <a:ext cx="3875567" cy="2719943"/>
          </a:xfrm>
          <a:custGeom>
            <a:avLst/>
            <a:gdLst/>
            <a:ahLst/>
            <a:cxnLst/>
            <a:rect r="r" b="b" t="t" l="l"/>
            <a:pathLst>
              <a:path h="2719943" w="3875567">
                <a:moveTo>
                  <a:pt x="3875566" y="2719943"/>
                </a:moveTo>
                <a:lnTo>
                  <a:pt x="0" y="2719943"/>
                </a:lnTo>
                <a:lnTo>
                  <a:pt x="0" y="0"/>
                </a:lnTo>
                <a:lnTo>
                  <a:pt x="3875566" y="0"/>
                </a:lnTo>
                <a:lnTo>
                  <a:pt x="3875566" y="271994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215905">
            <a:off x="15258555" y="762519"/>
            <a:ext cx="3742110" cy="2558242"/>
          </a:xfrm>
          <a:custGeom>
            <a:avLst/>
            <a:gdLst/>
            <a:ahLst/>
            <a:cxnLst/>
            <a:rect r="r" b="b" t="t" l="l"/>
            <a:pathLst>
              <a:path h="2558242" w="3742110">
                <a:moveTo>
                  <a:pt x="0" y="0"/>
                </a:moveTo>
                <a:lnTo>
                  <a:pt x="3742110" y="0"/>
                </a:lnTo>
                <a:lnTo>
                  <a:pt x="3742110" y="2558242"/>
                </a:lnTo>
                <a:lnTo>
                  <a:pt x="0" y="2558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89436" y="6393995"/>
            <a:ext cx="4900878" cy="4061603"/>
          </a:xfrm>
          <a:custGeom>
            <a:avLst/>
            <a:gdLst/>
            <a:ahLst/>
            <a:cxnLst/>
            <a:rect r="r" b="b" t="t" l="l"/>
            <a:pathLst>
              <a:path h="4061603" w="4900878">
                <a:moveTo>
                  <a:pt x="0" y="0"/>
                </a:moveTo>
                <a:lnTo>
                  <a:pt x="4900879" y="0"/>
                </a:lnTo>
                <a:lnTo>
                  <a:pt x="4900879" y="4061603"/>
                </a:lnTo>
                <a:lnTo>
                  <a:pt x="0" y="4061603"/>
                </a:lnTo>
                <a:lnTo>
                  <a:pt x="0" y="0"/>
                </a:lnTo>
                <a:close/>
              </a:path>
            </a:pathLst>
          </a:custGeom>
          <a:blipFill>
            <a:blip r:embed="rId9"/>
            <a:stretch>
              <a:fillRect l="0" t="0" r="0" b="0"/>
            </a:stretch>
          </a:blipFill>
        </p:spPr>
      </p:sp>
      <p:sp>
        <p:nvSpPr>
          <p:cNvPr name="TextBox 8" id="8"/>
          <p:cNvSpPr txBox="true"/>
          <p:nvPr/>
        </p:nvSpPr>
        <p:spPr>
          <a:xfrm rot="0">
            <a:off x="4098564" y="3244557"/>
            <a:ext cx="10090873" cy="1647825"/>
          </a:xfrm>
          <a:prstGeom prst="rect">
            <a:avLst/>
          </a:prstGeom>
        </p:spPr>
        <p:txBody>
          <a:bodyPr anchor="t" rtlCol="false" tIns="0" lIns="0" bIns="0" rIns="0">
            <a:spAutoFit/>
          </a:bodyPr>
          <a:lstStyle/>
          <a:p>
            <a:pPr algn="l">
              <a:lnSpc>
                <a:spcPts val="3240"/>
              </a:lnSpc>
            </a:pPr>
            <a:r>
              <a:rPr lang="en-US" sz="2700">
                <a:solidFill>
                  <a:srgbClr val="FFFFFF"/>
                </a:solidFill>
                <a:latin typeface="Lato"/>
              </a:rPr>
              <a:t>Proyek AquaFeed telah berhasil diterapkan sebagai sistem penggantian makan ikan otomatis, memungkinkan pengguna melakukan penggantian waktu makan ikan dengan cara tersier dengan mudah.</a:t>
            </a:r>
          </a:p>
        </p:txBody>
      </p:sp>
      <p:sp>
        <p:nvSpPr>
          <p:cNvPr name="TextBox 9" id="9"/>
          <p:cNvSpPr txBox="true"/>
          <p:nvPr/>
        </p:nvSpPr>
        <p:spPr>
          <a:xfrm rot="0">
            <a:off x="4098564" y="5168122"/>
            <a:ext cx="10344873" cy="2466975"/>
          </a:xfrm>
          <a:prstGeom prst="rect">
            <a:avLst/>
          </a:prstGeom>
        </p:spPr>
        <p:txBody>
          <a:bodyPr anchor="t" rtlCol="false" tIns="0" lIns="0" bIns="0" rIns="0">
            <a:spAutoFit/>
          </a:bodyPr>
          <a:lstStyle/>
          <a:p>
            <a:pPr algn="l">
              <a:lnSpc>
                <a:spcPts val="3240"/>
              </a:lnSpc>
            </a:pPr>
            <a:r>
              <a:rPr lang="en-US" sz="2700">
                <a:solidFill>
                  <a:srgbClr val="FFFFFF"/>
                </a:solidFill>
                <a:latin typeface="Lato"/>
              </a:rPr>
              <a:t>Secara keseluruhan, proyek AquaFeed telah menunjukkan peningkatan yang signifikan dalam otomatisasi budidaya ikan dan telah memberikan solusi yang efisien, efektif, dan menyenangkan bagi pengguna. Dengan kinerja yang kuat dari seluruh komponen dan integrasi yang kuat antara perangkat keras dan perangkat lunak, proyek ini telah mencapai semua tujuannya.</a:t>
            </a:r>
          </a:p>
        </p:txBody>
      </p:sp>
      <p:sp>
        <p:nvSpPr>
          <p:cNvPr name="Freeform 10" id="10"/>
          <p:cNvSpPr/>
          <p:nvPr/>
        </p:nvSpPr>
        <p:spPr>
          <a:xfrm flipH="true" flipV="false" rot="0">
            <a:off x="-507217" y="7635097"/>
            <a:ext cx="4900878" cy="4061603"/>
          </a:xfrm>
          <a:custGeom>
            <a:avLst/>
            <a:gdLst/>
            <a:ahLst/>
            <a:cxnLst/>
            <a:rect r="r" b="b" t="t" l="l"/>
            <a:pathLst>
              <a:path h="4061603" w="4900878">
                <a:moveTo>
                  <a:pt x="4900878" y="0"/>
                </a:moveTo>
                <a:lnTo>
                  <a:pt x="0" y="0"/>
                </a:lnTo>
                <a:lnTo>
                  <a:pt x="0" y="4061603"/>
                </a:lnTo>
                <a:lnTo>
                  <a:pt x="4900878" y="4061603"/>
                </a:lnTo>
                <a:lnTo>
                  <a:pt x="4900878"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DAGGwwbeCSg</dc:identifier>
  <dcterms:modified xsi:type="dcterms:W3CDTF">2011-08-01T06:04:30Z</dcterms:modified>
  <cp:revision>1</cp:revision>
  <dc:title>PPT_AquaFeed_17</dc:title>
</cp:coreProperties>
</file>